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66" r:id="rId3"/>
    <p:sldId id="267" r:id="rId4"/>
    <p:sldId id="268" r:id="rId5"/>
    <p:sldId id="269" r:id="rId6"/>
    <p:sldId id="271" r:id="rId7"/>
    <p:sldId id="263" r:id="rId8"/>
    <p:sldId id="259" r:id="rId9"/>
    <p:sldId id="272" r:id="rId10"/>
    <p:sldId id="260" r:id="rId11"/>
    <p:sldId id="273" r:id="rId12"/>
    <p:sldId id="261" r:id="rId13"/>
    <p:sldId id="264" r:id="rId14"/>
    <p:sldId id="262" r:id="rId15"/>
    <p:sldId id="274" r:id="rId16"/>
    <p:sldId id="275" r:id="rId17"/>
    <p:sldId id="301" r:id="rId18"/>
    <p:sldId id="303" r:id="rId19"/>
    <p:sldId id="284" r:id="rId20"/>
    <p:sldId id="300" r:id="rId21"/>
    <p:sldId id="318" r:id="rId22"/>
    <p:sldId id="296" r:id="rId23"/>
    <p:sldId id="297" r:id="rId24"/>
    <p:sldId id="298" r:id="rId25"/>
    <p:sldId id="299" r:id="rId26"/>
    <p:sldId id="282" r:id="rId27"/>
    <p:sldId id="304" r:id="rId28"/>
    <p:sldId id="305" r:id="rId29"/>
    <p:sldId id="306" r:id="rId30"/>
    <p:sldId id="307" r:id="rId31"/>
    <p:sldId id="308" r:id="rId32"/>
    <p:sldId id="310" r:id="rId33"/>
    <p:sldId id="313" r:id="rId34"/>
    <p:sldId id="311" r:id="rId35"/>
    <p:sldId id="312" r:id="rId36"/>
    <p:sldId id="286" r:id="rId37"/>
    <p:sldId id="314" r:id="rId38"/>
    <p:sldId id="289" r:id="rId39"/>
    <p:sldId id="288" r:id="rId40"/>
    <p:sldId id="290" r:id="rId41"/>
    <p:sldId id="315" r:id="rId42"/>
    <p:sldId id="291" r:id="rId43"/>
    <p:sldId id="316" r:id="rId44"/>
    <p:sldId id="317" r:id="rId45"/>
    <p:sldId id="292" r:id="rId46"/>
    <p:sldId id="276" r:id="rId47"/>
    <p:sldId id="283" r:id="rId48"/>
    <p:sldId id="280" r:id="rId49"/>
    <p:sldId id="277" r:id="rId50"/>
    <p:sldId id="294" r:id="rId51"/>
    <p:sldId id="27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447" autoAdjust="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Mostellar</a:t>
            </a:r>
            <a:r>
              <a:rPr lang="en-US" dirty="0"/>
              <a:t> and </a:t>
            </a:r>
            <a:r>
              <a:rPr lang="en-US" dirty="0" err="1"/>
              <a:t>Nogee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March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March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1" y="1122362"/>
            <a:ext cx="11443317" cy="2439987"/>
          </a:xfrm>
        </p:spPr>
        <p:txBody>
          <a:bodyPr>
            <a:normAutofit/>
          </a:bodyPr>
          <a:lstStyle/>
          <a:p>
            <a:r>
              <a:rPr lang="en-US" sz="3600" dirty="0"/>
              <a:t>Causal manipulation of early noise biases numerosity judgements towards adaptive prior means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0212"/>
            <a:ext cx="9144000" cy="19031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Brenden Eum</a:t>
            </a:r>
          </a:p>
          <a:p>
            <a:r>
              <a:rPr lang="en-US" dirty="0"/>
              <a:t>Antonio Rangel</a:t>
            </a:r>
          </a:p>
          <a:p>
            <a:r>
              <a:rPr lang="en-US" dirty="0"/>
              <a:t>Michael Woodford</a:t>
            </a:r>
          </a:p>
          <a:p>
            <a:endParaRPr lang="en-US" dirty="0"/>
          </a:p>
          <a:p>
            <a:r>
              <a:rPr lang="en-US" dirty="0"/>
              <a:t>RNL Lab Meeting - SDN Proseminar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March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FC2C-A6E5-5F36-AC17-9AA959D13AD2}"/>
              </a:ext>
            </a:extLst>
          </p:cNvPr>
          <p:cNvSpPr txBox="1"/>
          <p:nvPr/>
        </p:nvSpPr>
        <p:spPr>
          <a:xfrm>
            <a:off x="6942338" y="416919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*slides</a:t>
            </a:r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19D72A-4B8F-BEDE-3D7E-CC521816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C2204-9A5F-3175-E73B-F2197EF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6EE0E-E1DC-6EC6-33E5-D7F76689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EF73F-0DCA-C532-10A0-6AD0E67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92463-31E5-CF81-0860-54A9FDA5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19D72A-4B8F-BEDE-3D7E-CC521816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C2204-9A5F-3175-E73B-F2197EF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D7699-760A-EECA-3F74-89FACDAC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EF73F-0DCA-C532-10A0-6AD0E67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92463-31E5-CF81-0860-54A9FDA5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08A1-C79C-72D7-3506-5E787D22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B123D-7F4B-EE3F-86C6-74219B34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CC439-A23E-688B-F988-2C25812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A4BE-0E37-6E77-3965-C1A33680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89645"/>
          </a:xfrm>
        </p:spPr>
        <p:txBody>
          <a:bodyPr>
            <a:normAutofit/>
          </a:bodyPr>
          <a:lstStyle/>
          <a:p>
            <a:r>
              <a:rPr lang="en-US" dirty="0"/>
              <a:t>Is noise entering into the decision-making process solely at the late stage?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else might it be entering 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A2C96-AFB5-5AD1-6712-51BD61F3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7976F-BD5F-09B5-284D-9B0FA442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3566-DB91-037E-2614-BE05A4FD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“Early”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C4AF3-A7E1-81C3-3700-582D22CB5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652791"/>
          </a:xfrm>
        </p:spPr>
        <p:txBody>
          <a:bodyPr>
            <a:normAutofit/>
          </a:bodyPr>
          <a:lstStyle/>
          <a:p>
            <a:r>
              <a:rPr lang="en-US" dirty="0"/>
              <a:t>Noise is added at the time of stimulus encoding.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F2131-0C75-E8EA-ED89-804E4EA5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6476B-67F5-85A9-5839-D51C0F8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263CC-06B4-258C-5A8B-2F7C73FF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" y="2628919"/>
            <a:ext cx="2015109" cy="2113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AA35D-6A14-2FAA-8064-E36571767DC1}"/>
              </a:ext>
            </a:extLst>
          </p:cNvPr>
          <p:cNvSpPr txBox="1"/>
          <p:nvPr/>
        </p:nvSpPr>
        <p:spPr>
          <a:xfrm>
            <a:off x="411479" y="550436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Wei and Stocker (2012)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A1932-B878-76B3-A618-A840DB5F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298" y="2669726"/>
            <a:ext cx="2918954" cy="211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4DCE80-BDC8-8EA1-FD13-45691274F8F1}"/>
              </a:ext>
            </a:extLst>
          </p:cNvPr>
          <p:cNvSpPr txBox="1"/>
          <p:nvPr/>
        </p:nvSpPr>
        <p:spPr>
          <a:xfrm>
            <a:off x="2669174" y="5504370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Newsome, Britten, and </a:t>
            </a:r>
            <a:r>
              <a:rPr lang="en-US" sz="1400" dirty="0" err="1"/>
              <a:t>Movshon</a:t>
            </a:r>
            <a:r>
              <a:rPr lang="en-US" sz="1400" dirty="0"/>
              <a:t> (1989)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87C52-C5EE-FC80-20C8-CEF0659B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62" y="3175494"/>
            <a:ext cx="6054471" cy="1019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A0DBC-ABCB-CC9B-1159-13D006848175}"/>
              </a:ext>
            </a:extLst>
          </p:cNvPr>
          <p:cNvSpPr txBox="1"/>
          <p:nvPr/>
        </p:nvSpPr>
        <p:spPr>
          <a:xfrm>
            <a:off x="6300644" y="5504369"/>
            <a:ext cx="589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Quote from </a:t>
            </a:r>
            <a:r>
              <a:rPr lang="en-US" sz="1400" i="1" dirty="0"/>
              <a:t>Through the Looking Glass</a:t>
            </a:r>
            <a:r>
              <a:rPr lang="en-US" sz="1400" dirty="0"/>
              <a:t> by Lewis Carroll</a:t>
            </a:r>
          </a:p>
          <a:p>
            <a:r>
              <a:rPr lang="en-US" sz="1400" dirty="0"/>
              <a:t>Example from </a:t>
            </a:r>
            <a:r>
              <a:rPr lang="en-US" sz="1400" i="1" dirty="0"/>
              <a:t>The Number Sense: How the Mind Creates Mathematics</a:t>
            </a:r>
            <a:r>
              <a:rPr lang="en-US" sz="1400" dirty="0"/>
              <a:t> </a:t>
            </a:r>
          </a:p>
          <a:p>
            <a:r>
              <a:rPr lang="en-US" sz="1400" dirty="0"/>
              <a:t>by Stanislas </a:t>
            </a:r>
            <a:r>
              <a:rPr lang="en-US" sz="1400" dirty="0" err="1"/>
              <a:t>Dehaene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78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0BB0-340A-7ED7-2BAC-323C5132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Encoding-decoding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3FC2F-5BC5-48DD-19A7-6A68CAC1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C3B97-16BB-8629-D716-1995A164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73F8E-20BC-2CFE-AD01-8A3C0BED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4" y="2188536"/>
            <a:ext cx="9170572" cy="2480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81715-B79A-1483-96CA-3182576F6A36}"/>
              </a:ext>
            </a:extLst>
          </p:cNvPr>
          <p:cNvSpPr txBox="1"/>
          <p:nvPr/>
        </p:nvSpPr>
        <p:spPr>
          <a:xfrm>
            <a:off x="10113636" y="6185098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Wei and Stocker (2017)</a:t>
            </a:r>
          </a:p>
        </p:txBody>
      </p:sp>
    </p:spTree>
    <p:extLst>
      <p:ext uri="{BB962C8B-B14F-4D97-AF65-F5344CB8AC3E}">
        <p14:creationId xmlns:p14="http://schemas.microsoft.com/office/powerpoint/2010/main" val="265586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A402B9A-8A42-7522-FE32-FC608DB3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1476102"/>
            <a:ext cx="10555173" cy="3905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36DF0-9958-DFAD-2E49-D0A8629B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Encoding-decoding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54024-5615-5493-73D4-01BE8CD8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BF84-D2C2-87A7-FC0E-351227AA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ADDC2-093A-AF46-D6DA-7111867EC904}"/>
              </a:ext>
            </a:extLst>
          </p:cNvPr>
          <p:cNvSpPr txBox="1"/>
          <p:nvPr/>
        </p:nvSpPr>
        <p:spPr>
          <a:xfrm>
            <a:off x="8349281" y="6185098"/>
            <a:ext cx="3842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Polania</a:t>
            </a:r>
            <a:r>
              <a:rPr lang="en-US" sz="1400" dirty="0"/>
              <a:t>, Woodford, and Ruff (2019), with edits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2CF8C-89F4-D3AE-89D9-38A40BD66842}"/>
              </a:ext>
            </a:extLst>
          </p:cNvPr>
          <p:cNvSpPr/>
          <p:nvPr/>
        </p:nvSpPr>
        <p:spPr>
          <a:xfrm>
            <a:off x="2621280" y="4069531"/>
            <a:ext cx="2296160" cy="131236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E3B1D1-11E7-F717-3A22-7CEE4FC1D323}"/>
              </a:ext>
            </a:extLst>
          </p:cNvPr>
          <p:cNvGrpSpPr/>
          <p:nvPr/>
        </p:nvGrpSpPr>
        <p:grpSpPr>
          <a:xfrm>
            <a:off x="736445" y="1798320"/>
            <a:ext cx="5255399" cy="2560239"/>
            <a:chOff x="2140225" y="1495038"/>
            <a:chExt cx="5255399" cy="2560239"/>
          </a:xfrm>
          <a:solidFill>
            <a:srgbClr val="FFFFFF">
              <a:alpha val="94118"/>
            </a:srgb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4E8CD2-F926-382B-FF5B-C12845A25614}"/>
                </a:ext>
              </a:extLst>
            </p:cNvPr>
            <p:cNvSpPr/>
            <p:nvPr/>
          </p:nvSpPr>
          <p:spPr>
            <a:xfrm>
              <a:off x="2140225" y="1495038"/>
              <a:ext cx="5255399" cy="23347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60B98A-D847-4A0C-8856-23CB7BFD2D24}"/>
                </a:ext>
              </a:extLst>
            </p:cNvPr>
            <p:cNvSpPr/>
            <p:nvPr/>
          </p:nvSpPr>
          <p:spPr>
            <a:xfrm>
              <a:off x="2266123" y="3670397"/>
              <a:ext cx="444781" cy="384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62EA8-150D-8368-1C8A-7220EDC6D4CC}"/>
              </a:ext>
            </a:extLst>
          </p:cNvPr>
          <p:cNvGrpSpPr/>
          <p:nvPr/>
        </p:nvGrpSpPr>
        <p:grpSpPr>
          <a:xfrm>
            <a:off x="4917439" y="2336801"/>
            <a:ext cx="3153620" cy="2838774"/>
            <a:chOff x="5707379" y="2189406"/>
            <a:chExt cx="2667996" cy="28387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9C8FFA-52B7-3A78-19AC-65B32804E10B}"/>
                </a:ext>
              </a:extLst>
            </p:cNvPr>
            <p:cNvSpPr/>
            <p:nvPr/>
          </p:nvSpPr>
          <p:spPr>
            <a:xfrm>
              <a:off x="5707379" y="3829767"/>
              <a:ext cx="2667996" cy="1198413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53BC64-D922-AD9A-630D-B6A7C2BE3EDE}"/>
                </a:ext>
              </a:extLst>
            </p:cNvPr>
            <p:cNvGrpSpPr/>
            <p:nvPr/>
          </p:nvGrpSpPr>
          <p:grpSpPr>
            <a:xfrm>
              <a:off x="6616337" y="2189406"/>
              <a:ext cx="1184633" cy="1640362"/>
              <a:chOff x="2100031" y="1673589"/>
              <a:chExt cx="5964588" cy="2381689"/>
            </a:xfrm>
            <a:solidFill>
              <a:srgbClr val="FFFFFF">
                <a:alpha val="94118"/>
              </a:srgb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4A1402-51ED-E6BC-AD08-59618A73EF6B}"/>
                  </a:ext>
                </a:extLst>
              </p:cNvPr>
              <p:cNvSpPr/>
              <p:nvPr/>
            </p:nvSpPr>
            <p:spPr>
              <a:xfrm>
                <a:off x="2100031" y="1673589"/>
                <a:ext cx="5964588" cy="23816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524638-8FFA-2CE1-1C77-5396765D941F}"/>
                  </a:ext>
                </a:extLst>
              </p:cNvPr>
              <p:cNvSpPr/>
              <p:nvPr/>
            </p:nvSpPr>
            <p:spPr>
              <a:xfrm>
                <a:off x="2266123" y="3670397"/>
                <a:ext cx="444781" cy="384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D43581-A262-784A-69CF-ACC0452D57B8}"/>
              </a:ext>
            </a:extLst>
          </p:cNvPr>
          <p:cNvGrpSpPr/>
          <p:nvPr/>
        </p:nvGrpSpPr>
        <p:grpSpPr>
          <a:xfrm>
            <a:off x="7661945" y="1798320"/>
            <a:ext cx="3793609" cy="3482883"/>
            <a:chOff x="7661945" y="1798320"/>
            <a:chExt cx="3793609" cy="34828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F15651-F46C-BBB0-02B8-404721558AF5}"/>
                </a:ext>
              </a:extLst>
            </p:cNvPr>
            <p:cNvSpPr/>
            <p:nvPr/>
          </p:nvSpPr>
          <p:spPr>
            <a:xfrm>
              <a:off x="8071059" y="1798320"/>
              <a:ext cx="3384495" cy="3482883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385C21-ED70-569D-81C2-2115268AF395}"/>
                </a:ext>
              </a:extLst>
            </p:cNvPr>
            <p:cNvSpPr/>
            <p:nvPr/>
          </p:nvSpPr>
          <p:spPr>
            <a:xfrm>
              <a:off x="7661945" y="3429000"/>
              <a:ext cx="409114" cy="766944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26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AD85-9E94-4612-57D8-9D8DC209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Class 1: Stable naturalistic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C8B30-BFD4-1372-B442-EF3B479FA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1"/>
            <a:ext cx="10981426" cy="29784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perception: </a:t>
            </a:r>
            <a:r>
              <a:rPr lang="en-US" dirty="0" err="1"/>
              <a:t>Olshausen</a:t>
            </a:r>
            <a:r>
              <a:rPr lang="en-US" dirty="0"/>
              <a:t> and Field (1996); </a:t>
            </a:r>
            <a:r>
              <a:rPr lang="en-US" dirty="0" err="1"/>
              <a:t>Simoncelli</a:t>
            </a:r>
            <a:r>
              <a:rPr lang="en-US" dirty="0"/>
              <a:t> and </a:t>
            </a:r>
            <a:r>
              <a:rPr lang="en-US" dirty="0" err="1"/>
              <a:t>Olshausen</a:t>
            </a:r>
            <a:r>
              <a:rPr lang="en-US" dirty="0"/>
              <a:t> (2001); </a:t>
            </a:r>
            <a:r>
              <a:rPr lang="en-US" dirty="0" err="1"/>
              <a:t>Olshausen</a:t>
            </a:r>
            <a:r>
              <a:rPr lang="en-US" dirty="0"/>
              <a:t> and Field (2004); Geisler (2011); </a:t>
            </a:r>
            <a:r>
              <a:rPr lang="en-US" dirty="0" err="1"/>
              <a:t>Girshick</a:t>
            </a:r>
            <a:r>
              <a:rPr lang="en-US" dirty="0"/>
              <a:t>, Landy, and </a:t>
            </a:r>
            <a:r>
              <a:rPr lang="en-US" dirty="0" err="1"/>
              <a:t>Simoncelli</a:t>
            </a:r>
            <a:r>
              <a:rPr lang="en-US" dirty="0"/>
              <a:t> (2011)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 numerosity perception: </a:t>
            </a:r>
            <a:r>
              <a:rPr lang="en-US" dirty="0" err="1"/>
              <a:t>Dehaene</a:t>
            </a:r>
            <a:r>
              <a:rPr lang="en-US" dirty="0"/>
              <a:t> (1997); Cheyette and Piantadosi (2020)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7CCBF-AC5E-663C-298A-93F1F11B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7AC67-3C43-6B39-725D-A1BAE6AB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88B2E-740A-CC99-3A8A-8FC60208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00" y="3983657"/>
            <a:ext cx="5377265" cy="2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41AA-C145-69AD-4D7C-A09F4E35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exhibit randomness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694D2-9416-86DA-B423-FC9071BA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F765C-E75E-3F73-364E-F1369721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901B0-2875-102E-CF58-AD3B4A44E1A7}"/>
              </a:ext>
            </a:extLst>
          </p:cNvPr>
          <p:cNvGrpSpPr/>
          <p:nvPr/>
        </p:nvGrpSpPr>
        <p:grpSpPr>
          <a:xfrm>
            <a:off x="360425" y="1057276"/>
            <a:ext cx="6239158" cy="1864992"/>
            <a:chOff x="360425" y="1057276"/>
            <a:chExt cx="6239158" cy="1864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EB8FCD-B91A-A77A-1DCE-9E97478B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25" y="1057276"/>
              <a:ext cx="6239158" cy="154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A80238-727C-71D6-C65A-9C4623C9DB90}"/>
                </a:ext>
              </a:extLst>
            </p:cNvPr>
            <p:cNvSpPr txBox="1"/>
            <p:nvPr/>
          </p:nvSpPr>
          <p:spPr>
            <a:xfrm>
              <a:off x="3841007" y="2614491"/>
              <a:ext cx="275857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Eum, </a:t>
              </a:r>
              <a:r>
                <a:rPr lang="en-US" sz="1400" dirty="0" err="1"/>
                <a:t>Dolbier</a:t>
              </a:r>
              <a:r>
                <a:rPr lang="en-US" sz="1400" dirty="0"/>
                <a:t>, and Rangel (2023)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2EA4C1-D34C-F0C5-DFAC-97028269E9C1}"/>
              </a:ext>
            </a:extLst>
          </p:cNvPr>
          <p:cNvGrpSpPr/>
          <p:nvPr/>
        </p:nvGrpSpPr>
        <p:grpSpPr>
          <a:xfrm>
            <a:off x="605287" y="3250096"/>
            <a:ext cx="6159788" cy="2713991"/>
            <a:chOff x="605287" y="3250096"/>
            <a:chExt cx="6159788" cy="27139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B994EA-95E7-092B-7AED-165B1438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87" y="3250096"/>
              <a:ext cx="6159788" cy="24062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128EDB-9432-3CD4-D2B7-AE15B8F17838}"/>
                </a:ext>
              </a:extLst>
            </p:cNvPr>
            <p:cNvSpPr txBox="1"/>
            <p:nvPr/>
          </p:nvSpPr>
          <p:spPr>
            <a:xfrm>
              <a:off x="4988627" y="5656310"/>
              <a:ext cx="17764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Deshawn Sambrano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9A160-38DE-A0DB-BE6F-B89E2D3FF132}"/>
              </a:ext>
            </a:extLst>
          </p:cNvPr>
          <p:cNvGrpSpPr/>
          <p:nvPr/>
        </p:nvGrpSpPr>
        <p:grpSpPr>
          <a:xfrm>
            <a:off x="7664309" y="3060218"/>
            <a:ext cx="3293599" cy="3057757"/>
            <a:chOff x="7664309" y="3060218"/>
            <a:chExt cx="3293599" cy="3057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79F50D-9C57-0A09-D155-0EFDD6312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4309" y="3060218"/>
              <a:ext cx="3293599" cy="2723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FCA5E1-F62C-30E3-FF46-E9F7C0AAE9E9}"/>
                </a:ext>
              </a:extLst>
            </p:cNvPr>
            <p:cNvSpPr txBox="1"/>
            <p:nvPr/>
          </p:nvSpPr>
          <p:spPr>
            <a:xfrm>
              <a:off x="8538656" y="5810198"/>
              <a:ext cx="241925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Mostellar</a:t>
              </a:r>
              <a:r>
                <a:rPr lang="en-US" sz="1400" dirty="0"/>
                <a:t> and </a:t>
              </a:r>
              <a:r>
                <a:rPr lang="en-US" sz="1400" dirty="0" err="1"/>
                <a:t>Nogee</a:t>
              </a:r>
              <a:r>
                <a:rPr lang="en-US" sz="1400" dirty="0"/>
                <a:t> (1951)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6EF995-AF1F-9C62-90DA-3FF477380200}"/>
              </a:ext>
            </a:extLst>
          </p:cNvPr>
          <p:cNvGrpSpPr/>
          <p:nvPr/>
        </p:nvGrpSpPr>
        <p:grpSpPr>
          <a:xfrm>
            <a:off x="5600205" y="1008186"/>
            <a:ext cx="3228975" cy="2943997"/>
            <a:chOff x="5600205" y="1008186"/>
            <a:chExt cx="3228975" cy="29439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B8F194-42B9-B221-7C44-44233AA6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0205" y="1008186"/>
              <a:ext cx="3228975" cy="268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6D698-798C-6685-425C-8866673A7657}"/>
                </a:ext>
              </a:extLst>
            </p:cNvPr>
            <p:cNvSpPr txBox="1"/>
            <p:nvPr/>
          </p:nvSpPr>
          <p:spPr>
            <a:xfrm>
              <a:off x="6153447" y="3644406"/>
              <a:ext cx="26757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Bhui</a:t>
              </a:r>
              <a:r>
                <a:rPr lang="en-US" sz="1400" dirty="0"/>
                <a:t>, Lai, and Gershman (2021)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6D743F-3081-53E1-24FA-59D766792BC9}"/>
              </a:ext>
            </a:extLst>
          </p:cNvPr>
          <p:cNvGrpSpPr/>
          <p:nvPr/>
        </p:nvGrpSpPr>
        <p:grpSpPr>
          <a:xfrm>
            <a:off x="1316151" y="1863054"/>
            <a:ext cx="5962650" cy="3004971"/>
            <a:chOff x="1316151" y="1863054"/>
            <a:chExt cx="5962650" cy="30049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A09032-C3B4-CF52-21A4-C7F9A1F3D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6151" y="1863054"/>
              <a:ext cx="5962650" cy="2705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766244-797E-409E-0379-5326D599850E}"/>
                </a:ext>
              </a:extLst>
            </p:cNvPr>
            <p:cNvSpPr txBox="1"/>
            <p:nvPr/>
          </p:nvSpPr>
          <p:spPr>
            <a:xfrm>
              <a:off x="4138711" y="4560248"/>
              <a:ext cx="31400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Callaway, Rangel, and Griffiths (2021)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EC5B5-DD8E-FF35-2F6B-1B59F1D93D5F}"/>
              </a:ext>
            </a:extLst>
          </p:cNvPr>
          <p:cNvGrpSpPr/>
          <p:nvPr/>
        </p:nvGrpSpPr>
        <p:grpSpPr>
          <a:xfrm>
            <a:off x="8508496" y="791763"/>
            <a:ext cx="3209397" cy="2943776"/>
            <a:chOff x="8508496" y="791763"/>
            <a:chExt cx="3209397" cy="29437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A52AEF-329D-FA99-BCF0-14B4553DC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08496" y="791763"/>
              <a:ext cx="3078217" cy="2705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67953-1031-2D7A-F3C1-CFE0727AD148}"/>
                </a:ext>
              </a:extLst>
            </p:cNvPr>
            <p:cNvSpPr txBox="1"/>
            <p:nvPr/>
          </p:nvSpPr>
          <p:spPr>
            <a:xfrm>
              <a:off x="8764840" y="3427762"/>
              <a:ext cx="2953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Krajbich, Armel, and Rangel (2010)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D50BB5-2DFB-031E-E685-4BD69165D287}"/>
              </a:ext>
            </a:extLst>
          </p:cNvPr>
          <p:cNvGrpSpPr/>
          <p:nvPr/>
        </p:nvGrpSpPr>
        <p:grpSpPr>
          <a:xfrm>
            <a:off x="1928520" y="2159217"/>
            <a:ext cx="2380889" cy="4143623"/>
            <a:chOff x="5090666" y="2274640"/>
            <a:chExt cx="2380889" cy="414362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A87F71-8ACF-3A10-D7A4-56ECF644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90666" y="2274640"/>
              <a:ext cx="2380889" cy="3843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5EFAF-8CB3-0869-8A76-FB596E5C1C9F}"/>
                </a:ext>
              </a:extLst>
            </p:cNvPr>
            <p:cNvSpPr txBox="1"/>
            <p:nvPr/>
          </p:nvSpPr>
          <p:spPr>
            <a:xfrm>
              <a:off x="5440923" y="6110486"/>
              <a:ext cx="200728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Sepulveda et al. (2020)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97EB4BA-E003-EA53-2422-5EB3F41EC5C4}"/>
              </a:ext>
            </a:extLst>
          </p:cNvPr>
          <p:cNvGrpSpPr/>
          <p:nvPr/>
        </p:nvGrpSpPr>
        <p:grpSpPr>
          <a:xfrm>
            <a:off x="5565097" y="1942789"/>
            <a:ext cx="3622617" cy="3612942"/>
            <a:chOff x="8216746" y="1913620"/>
            <a:chExt cx="3622617" cy="361294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612DD6-E534-73B9-75B4-82AAE1A4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16746" y="1913620"/>
              <a:ext cx="3622617" cy="3363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EE3935-EAEC-CF15-6D9B-CDA1F8BC1752}"/>
                </a:ext>
              </a:extLst>
            </p:cNvPr>
            <p:cNvSpPr txBox="1"/>
            <p:nvPr/>
          </p:nvSpPr>
          <p:spPr>
            <a:xfrm>
              <a:off x="9612129" y="5218785"/>
              <a:ext cx="222689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Smith and Krajbich (2019)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D9D0BF-E6F8-B8F2-1729-A8072FD95C34}"/>
              </a:ext>
            </a:extLst>
          </p:cNvPr>
          <p:cNvGrpSpPr/>
          <p:nvPr/>
        </p:nvGrpSpPr>
        <p:grpSpPr>
          <a:xfrm>
            <a:off x="219779" y="869202"/>
            <a:ext cx="4274209" cy="3472914"/>
            <a:chOff x="219779" y="869202"/>
            <a:chExt cx="4274209" cy="34729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5847CD0-01DE-CCFA-D263-982A0BD51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9779" y="869202"/>
              <a:ext cx="4274209" cy="3241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4449C-B673-E4BE-E574-D6DF364AAA47}"/>
                </a:ext>
              </a:extLst>
            </p:cNvPr>
            <p:cNvSpPr txBox="1"/>
            <p:nvPr/>
          </p:nvSpPr>
          <p:spPr>
            <a:xfrm>
              <a:off x="1459542" y="4034339"/>
              <a:ext cx="29931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Prat-Carrabin and Woodford (2022)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4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AD85-9E94-4612-57D8-9D8DC209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Class 1: Stable naturalistic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C8B30-BFD4-1372-B442-EF3B479FAC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perception: </a:t>
                </a:r>
                <a:r>
                  <a:rPr lang="en-US" dirty="0" err="1"/>
                  <a:t>Olshausen</a:t>
                </a:r>
                <a:r>
                  <a:rPr lang="en-US" dirty="0"/>
                  <a:t> and Field (1996); </a:t>
                </a:r>
                <a:r>
                  <a:rPr lang="en-US" dirty="0" err="1"/>
                  <a:t>Simoncelli</a:t>
                </a:r>
                <a:r>
                  <a:rPr lang="en-US" dirty="0"/>
                  <a:t> and </a:t>
                </a:r>
                <a:r>
                  <a:rPr lang="en-US" dirty="0" err="1"/>
                  <a:t>Olshausen</a:t>
                </a:r>
                <a:r>
                  <a:rPr lang="en-US" dirty="0"/>
                  <a:t> (2001); </a:t>
                </a:r>
                <a:r>
                  <a:rPr lang="en-US" dirty="0" err="1"/>
                  <a:t>Olshausen</a:t>
                </a:r>
                <a:r>
                  <a:rPr lang="en-US" dirty="0"/>
                  <a:t> and Field (2004); Geisler (2011); </a:t>
                </a:r>
                <a:r>
                  <a:rPr lang="en-US" dirty="0" err="1"/>
                  <a:t>Girshick</a:t>
                </a:r>
                <a:r>
                  <a:rPr lang="en-US" dirty="0"/>
                  <a:t>, Landy, and </a:t>
                </a:r>
                <a:r>
                  <a:rPr lang="en-US" dirty="0" err="1"/>
                  <a:t>Simoncelli</a:t>
                </a:r>
                <a:r>
                  <a:rPr lang="en-US" dirty="0"/>
                  <a:t> (2011)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In numerosity perception: </a:t>
                </a:r>
                <a:r>
                  <a:rPr lang="en-US" dirty="0" err="1"/>
                  <a:t>Dehaene</a:t>
                </a:r>
                <a:r>
                  <a:rPr lang="en-US" dirty="0"/>
                  <a:t> (1997); </a:t>
                </a:r>
                <a:r>
                  <a:rPr lang="en-US" b="1" dirty="0"/>
                  <a:t>Cheyette and Piantadosi (2020) [CP (2020]</a:t>
                </a:r>
              </a:p>
              <a:p>
                <a:endParaRPr lang="en-US" dirty="0"/>
              </a:p>
              <a:p>
                <a:r>
                  <a:rPr lang="en-US" dirty="0"/>
                  <a:t>How often is numerosity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encountered and represented follows a power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(Piantadosi and </a:t>
                </a:r>
                <a:r>
                  <a:rPr lang="en-US" dirty="0" err="1"/>
                  <a:t>Cantlon</a:t>
                </a:r>
                <a:r>
                  <a:rPr lang="en-US" dirty="0"/>
                  <a:t> 2017)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C8B30-BFD4-1372-B442-EF3B479FA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8" t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7CCBF-AC5E-663C-298A-93F1F11B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7AC67-3C43-6B39-725D-A1BAE6AB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03FD53-9C42-2460-B2B0-C573D36F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3F28E-F608-C769-2924-0732E323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B2961B-4A95-EDC3-B327-DD44EBF20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849" y="1295400"/>
                <a:ext cx="10981426" cy="5105399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probability that observed numerosity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represented internally with quantity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Optimize: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chosen to minimize expected squared error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Cost: KL divergence between natural prior and likelihood.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B2961B-4A95-EDC3-B327-DD44EBF2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9" y="1295400"/>
                <a:ext cx="10981426" cy="5105399"/>
              </a:xfrm>
              <a:prstGeom prst="rect">
                <a:avLst/>
              </a:prstGeom>
              <a:blipFill>
                <a:blip r:embed="rId2"/>
                <a:stretch>
                  <a:fillRect l="-1055" t="-2389" b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8CA9293-7D7E-99BE-5215-0664CA6D2EE1}"/>
              </a:ext>
            </a:extLst>
          </p:cNvPr>
          <p:cNvSpPr txBox="1">
            <a:spLocks/>
          </p:cNvSpPr>
          <p:nvPr/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CP (2020): Efficient encoding</a:t>
            </a:r>
          </a:p>
        </p:txBody>
      </p:sp>
    </p:spTree>
    <p:extLst>
      <p:ext uri="{BB962C8B-B14F-4D97-AF65-F5344CB8AC3E}">
        <p14:creationId xmlns:p14="http://schemas.microsoft.com/office/powerpoint/2010/main" val="31980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E807-F11B-5A6E-FEED-594C0CBC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(2020):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011E9-A68E-61CD-2DE2-1F23AD6C6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Analytical solution: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which ends up </a:t>
                </a:r>
                <a:r>
                  <a:rPr lang="en-US" b="1" dirty="0"/>
                  <a:t>looking like a weighted Gaussian </a:t>
                </a:r>
                <a:r>
                  <a:rPr lang="en-US" dirty="0"/>
                  <a:t>with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*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follows a decreasing power law, this variance grows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011E9-A68E-61CD-2DE2-1F23AD6C6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8" t="-310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0E10-C7D5-5DA5-F4C8-B86FDB29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59FC2-71E5-6AC7-0E20-CAAA1098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0506-3E64-63FF-3F5B-E878E8E5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(2020)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16680-FA01-5D33-6888-09D56836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241B8-07BD-7D17-EFF7-F49C6FB0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1DB643-2D1A-034D-0B3E-60E396420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8325"/>
          <a:stretch/>
        </p:blipFill>
        <p:spPr>
          <a:xfrm>
            <a:off x="3298571" y="1153154"/>
            <a:ext cx="5105781" cy="3114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E726-EDB5-E680-1686-886152617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74"/>
          <a:stretch/>
        </p:blipFill>
        <p:spPr>
          <a:xfrm>
            <a:off x="3298571" y="4267200"/>
            <a:ext cx="5105781" cy="19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0506-3E64-63FF-3F5B-E878E8E5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(2020)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16680-FA01-5D33-6888-09D56836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241B8-07BD-7D17-EFF7-F49C6FB0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9E39B-B713-A780-1871-9823A2923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1"/>
          <a:stretch/>
        </p:blipFill>
        <p:spPr>
          <a:xfrm>
            <a:off x="4005244" y="1893633"/>
            <a:ext cx="4036995" cy="3108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24032-3096-9099-BC55-2C0E294F2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8"/>
          <a:stretch/>
        </p:blipFill>
        <p:spPr>
          <a:xfrm>
            <a:off x="8214278" y="1893633"/>
            <a:ext cx="3863422" cy="31089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392CC1-DF9B-619C-776A-9C9560F5FD81}"/>
              </a:ext>
            </a:extLst>
          </p:cNvPr>
          <p:cNvGrpSpPr/>
          <p:nvPr/>
        </p:nvGrpSpPr>
        <p:grpSpPr>
          <a:xfrm>
            <a:off x="363139" y="1893633"/>
            <a:ext cx="2850080" cy="2758223"/>
            <a:chOff x="226406" y="1527873"/>
            <a:chExt cx="3606800" cy="3606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A8418C-BEAD-E5C6-38F1-F66A45A72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50" y="1761553"/>
              <a:ext cx="3558180" cy="310896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D7C6C7E-00D6-8137-30EC-4A7C62E36D21}"/>
                </a:ext>
              </a:extLst>
            </p:cNvPr>
            <p:cNvSpPr/>
            <p:nvPr/>
          </p:nvSpPr>
          <p:spPr>
            <a:xfrm>
              <a:off x="226406" y="1527873"/>
              <a:ext cx="3606800" cy="3606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82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0506-3E64-63FF-3F5B-E878E8E5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(2020)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16680-FA01-5D33-6888-09D56836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241B8-07BD-7D17-EFF7-F49C6FB0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00108-C2D0-0CAE-C548-5C2AFCEB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21" y="2066543"/>
            <a:ext cx="10179558" cy="2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E17F-0CDB-6FF8-3415-E337888A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 Class 2: Efficient coding, Bayesian decoding (ECBD)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4418-FC82-D659-5E16-65A71FA0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can’t the prior adapt to different contexts?</a:t>
            </a:r>
          </a:p>
          <a:p>
            <a:r>
              <a:rPr lang="en-US" sz="1600" dirty="0"/>
              <a:t>[Prat-Carrabin et al. (2021), </a:t>
            </a:r>
            <a:r>
              <a:rPr lang="en-US" sz="1600" b="1" dirty="0"/>
              <a:t>Prat-Carrabin and Woodford (2022)</a:t>
            </a:r>
            <a:r>
              <a:rPr lang="en-US" sz="1600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CD1A9-8064-4BAE-00E9-2FC18CAF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B4797-22F1-78A1-F668-65790F4A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F24D7-71E2-C056-1505-124693E6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2"/>
          <a:stretch/>
        </p:blipFill>
        <p:spPr>
          <a:xfrm>
            <a:off x="3190239" y="2509520"/>
            <a:ext cx="5181601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EF50-C586-2E13-7338-7246C014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ECBD: Efficient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CE1DD-D270-D11F-6655-A49240545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numerosity,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its representation.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Optimize the amount of information your representation carries about the true magnitude by minimizing expected error…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Subject to a bound on informativeness…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CE1DD-D270-D11F-6655-A49240545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5" t="-3106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C1B05-CBA0-C83C-4F3D-AA056F52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A725B-0886-85F0-F9E4-D22E7FB7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EF50-C586-2E13-7338-7246C014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ECBD: Bayesian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CE1DD-D270-D11F-6655-A49240545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6497991" cy="4140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optimal Fisher information: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approximate distribution of estimates: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CE1DD-D270-D11F-6655-A49240545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6497991" cy="4140200"/>
              </a:xfrm>
              <a:blipFill>
                <a:blip r:embed="rId2"/>
                <a:stretch>
                  <a:fillRect l="-1782" t="-2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C1B05-CBA0-C83C-4F3D-AA056F52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A725B-0886-85F0-F9E4-D22E7FB7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2032909-18A5-35E2-07A9-AFD8593483BA}"/>
              </a:ext>
            </a:extLst>
          </p:cNvPr>
          <p:cNvSpPr/>
          <p:nvPr/>
        </p:nvSpPr>
        <p:spPr>
          <a:xfrm rot="5400000">
            <a:off x="4013200" y="4592321"/>
            <a:ext cx="243840" cy="1930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F3151F4-EC36-DDE2-1319-B574E822CF70}"/>
              </a:ext>
            </a:extLst>
          </p:cNvPr>
          <p:cNvSpPr/>
          <p:nvPr/>
        </p:nvSpPr>
        <p:spPr>
          <a:xfrm rot="5400000">
            <a:off x="5994400" y="5100321"/>
            <a:ext cx="24384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B256E-4862-607B-C217-C6DC6151FFC1}"/>
              </a:ext>
            </a:extLst>
          </p:cNvPr>
          <p:cNvSpPr txBox="1"/>
          <p:nvPr/>
        </p:nvSpPr>
        <p:spPr>
          <a:xfrm>
            <a:off x="3840912" y="567944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7B3E2-B3CD-742C-DDEC-3A980326A040}"/>
              </a:ext>
            </a:extLst>
          </p:cNvPr>
          <p:cNvSpPr txBox="1"/>
          <p:nvPr/>
        </p:nvSpPr>
        <p:spPr>
          <a:xfrm>
            <a:off x="5750675" y="567944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C510D5-F296-91B2-5D6E-4DB08CFAD256}"/>
                  </a:ext>
                </a:extLst>
              </p:cNvPr>
              <p:cNvSpPr txBox="1"/>
              <p:nvPr/>
            </p:nvSpPr>
            <p:spPr>
              <a:xfrm>
                <a:off x="6481965" y="1707288"/>
                <a:ext cx="5729325" cy="712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𝑏𝑖𝑎𝑠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C510D5-F296-91B2-5D6E-4DB08CF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965" y="1707288"/>
                <a:ext cx="5729325" cy="712887"/>
              </a:xfrm>
              <a:prstGeom prst="rect">
                <a:avLst/>
              </a:prstGeom>
              <a:blipFill>
                <a:blip r:embed="rId3"/>
                <a:stretch>
                  <a:fillRect l="-2128" r="-1277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2E6CEA-936B-0EDE-C687-3DBF8CEF1252}"/>
                  </a:ext>
                </a:extLst>
              </p:cNvPr>
              <p:cNvSpPr txBox="1"/>
              <p:nvPr/>
            </p:nvSpPr>
            <p:spPr>
              <a:xfrm>
                <a:off x="6481965" y="2908378"/>
                <a:ext cx="5729325" cy="712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𝑏𝑖𝑎𝑠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2E6CEA-936B-0EDE-C687-3DBF8CEF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965" y="2908378"/>
                <a:ext cx="5729325" cy="712887"/>
              </a:xfrm>
              <a:prstGeom prst="rect">
                <a:avLst/>
              </a:prstGeom>
              <a:blipFill>
                <a:blip r:embed="rId4"/>
                <a:stretch>
                  <a:fillRect l="-2128" r="-1277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92E507C-1C46-1378-8CDC-12AD16E58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82"/>
          <a:stretch/>
        </p:blipFill>
        <p:spPr>
          <a:xfrm>
            <a:off x="7543313" y="3724970"/>
            <a:ext cx="3606628" cy="25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5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erminator: Dark Fate - The Multiple Timelines of the Series Explained - IGN">
            <a:extLst>
              <a:ext uri="{FF2B5EF4-FFF2-40B4-BE49-F238E27FC236}">
                <a16:creationId xmlns:a16="http://schemas.microsoft.com/office/drawing/2014/main" id="{B5CDFC36-D73B-A1D8-E65E-0C474B8D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r="11318"/>
          <a:stretch/>
        </p:blipFill>
        <p:spPr bwMode="auto">
          <a:xfrm>
            <a:off x="8310880" y="4868550"/>
            <a:ext cx="1257628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ACABE-8FBE-ADB4-EC79-D8E75FF8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80222-23B6-D45A-DD15-CAF974C2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A3A58-91BC-043F-85F8-719C0F9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C927A-F8B7-0DA0-707D-286064AB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89" y="1153160"/>
            <a:ext cx="4900411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820E6-7E1C-2378-55E1-E9849BE0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72" y="1056640"/>
            <a:ext cx="3603613" cy="3657600"/>
          </a:xfrm>
          <a:prstGeom prst="rect">
            <a:avLst/>
          </a:prstGeom>
        </p:spPr>
      </p:pic>
      <p:pic>
        <p:nvPicPr>
          <p:cNvPr id="1028" name="Picture 4" descr="Linda Hamilton questions future of Sarah Connor after Terminator: Dark Fate  | SYFY WIRE">
            <a:extLst>
              <a:ext uri="{FF2B5EF4-FFF2-40B4-BE49-F238E27FC236}">
                <a16:creationId xmlns:a16="http://schemas.microsoft.com/office/drawing/2014/main" id="{CBE3F31D-CE07-B42B-B154-0B73A51B7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-651" r="11317" b="651"/>
          <a:stretch/>
        </p:blipFill>
        <p:spPr bwMode="auto">
          <a:xfrm>
            <a:off x="3210299" y="4877435"/>
            <a:ext cx="1257628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C972-6D20-EC05-411E-D2003BB97E81}"/>
                  </a:ext>
                </a:extLst>
              </p:cNvPr>
              <p:cNvSpPr txBox="1"/>
              <p:nvPr/>
            </p:nvSpPr>
            <p:spPr>
              <a:xfrm>
                <a:off x="6189333" y="4980692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C972-6D20-EC05-411E-D2003BB97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33" y="4980692"/>
                <a:ext cx="70403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B587CD8-6795-5AE9-A90B-22D2F47F7F8B}"/>
              </a:ext>
            </a:extLst>
          </p:cNvPr>
          <p:cNvSpPr txBox="1"/>
          <p:nvPr/>
        </p:nvSpPr>
        <p:spPr>
          <a:xfrm>
            <a:off x="9099487" y="6185098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Prat-Carrabin and Woodford (2022)</a:t>
            </a:r>
          </a:p>
        </p:txBody>
      </p:sp>
    </p:spTree>
    <p:extLst>
      <p:ext uri="{BB962C8B-B14F-4D97-AF65-F5344CB8AC3E}">
        <p14:creationId xmlns:p14="http://schemas.microsoft.com/office/powerpoint/2010/main" val="18925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B2CC-4614-FE44-7B75-864819B6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randomness: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56416-7E46-FE7B-F9AA-898A34AA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7D45E-ED77-A509-6619-A7BAF4BD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136F5-1ED7-D633-3BCA-091B503A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35" y="1166031"/>
            <a:ext cx="4287730" cy="4525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7771-9223-B538-3514-16FE3DBEDAEC}"/>
              </a:ext>
            </a:extLst>
          </p:cNvPr>
          <p:cNvSpPr txBox="1"/>
          <p:nvPr/>
        </p:nvSpPr>
        <p:spPr>
          <a:xfrm>
            <a:off x="8447833" y="6185098"/>
            <a:ext cx="374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Glascher</a:t>
            </a:r>
            <a:r>
              <a:rPr lang="en-US" sz="1400" dirty="0"/>
              <a:t>, </a:t>
            </a:r>
            <a:r>
              <a:rPr lang="en-US" sz="1400" dirty="0" err="1"/>
              <a:t>Daw</a:t>
            </a:r>
            <a:r>
              <a:rPr lang="en-US" sz="1400" dirty="0"/>
              <a:t>, Dayan, and O’Doherty (2010)</a:t>
            </a:r>
          </a:p>
        </p:txBody>
      </p:sp>
    </p:spTree>
    <p:extLst>
      <p:ext uri="{BB962C8B-B14F-4D97-AF65-F5344CB8AC3E}">
        <p14:creationId xmlns:p14="http://schemas.microsoft.com/office/powerpoint/2010/main" val="27025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erminator: Dark Fate - The Multiple Timelines of the Series Explained - IGN">
            <a:extLst>
              <a:ext uri="{FF2B5EF4-FFF2-40B4-BE49-F238E27FC236}">
                <a16:creationId xmlns:a16="http://schemas.microsoft.com/office/drawing/2014/main" id="{B5CDFC36-D73B-A1D8-E65E-0C474B8D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r="11318"/>
          <a:stretch/>
        </p:blipFill>
        <p:spPr bwMode="auto">
          <a:xfrm>
            <a:off x="8310880" y="4868550"/>
            <a:ext cx="1257628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ACABE-8FBE-ADB4-EC79-D8E75FF8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80222-23B6-D45A-DD15-CAF974C2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A3A58-91BC-043F-85F8-719C0F9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C927A-F8B7-0DA0-707D-286064AB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89" y="1153160"/>
            <a:ext cx="4900411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820E6-7E1C-2378-55E1-E9849BE0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72" y="1056640"/>
            <a:ext cx="3603613" cy="3657600"/>
          </a:xfrm>
          <a:prstGeom prst="rect">
            <a:avLst/>
          </a:prstGeom>
        </p:spPr>
      </p:pic>
      <p:pic>
        <p:nvPicPr>
          <p:cNvPr id="1028" name="Picture 4" descr="Linda Hamilton questions future of Sarah Connor after Terminator: Dark Fate  | SYFY WIRE">
            <a:extLst>
              <a:ext uri="{FF2B5EF4-FFF2-40B4-BE49-F238E27FC236}">
                <a16:creationId xmlns:a16="http://schemas.microsoft.com/office/drawing/2014/main" id="{CBE3F31D-CE07-B42B-B154-0B73A51B7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-651" r="11317" b="651"/>
          <a:stretch/>
        </p:blipFill>
        <p:spPr bwMode="auto">
          <a:xfrm>
            <a:off x="3210299" y="4877435"/>
            <a:ext cx="1257628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C972-6D20-EC05-411E-D2003BB97E81}"/>
                  </a:ext>
                </a:extLst>
              </p:cNvPr>
              <p:cNvSpPr txBox="1"/>
              <p:nvPr/>
            </p:nvSpPr>
            <p:spPr>
              <a:xfrm>
                <a:off x="6189333" y="4980692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C972-6D20-EC05-411E-D2003BB97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33" y="4980692"/>
                <a:ext cx="70403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B587CD8-6795-5AE9-A90B-22D2F47F7F8B}"/>
              </a:ext>
            </a:extLst>
          </p:cNvPr>
          <p:cNvSpPr txBox="1"/>
          <p:nvPr/>
        </p:nvSpPr>
        <p:spPr>
          <a:xfrm>
            <a:off x="9099487" y="6185098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Prat-Carrabin and Woodford (2022)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B866F-D408-52F1-41C8-D5CADB474D3C}"/>
              </a:ext>
            </a:extLst>
          </p:cNvPr>
          <p:cNvSpPr/>
          <p:nvPr/>
        </p:nvSpPr>
        <p:spPr>
          <a:xfrm>
            <a:off x="477520" y="882961"/>
            <a:ext cx="11600180" cy="5538159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47AE47-393B-286F-594D-ECFEECBCB52D}"/>
              </a:ext>
            </a:extLst>
          </p:cNvPr>
          <p:cNvSpPr txBox="1">
            <a:spLocks/>
          </p:cNvSpPr>
          <p:nvPr/>
        </p:nvSpPr>
        <p:spPr>
          <a:xfrm>
            <a:off x="931533" y="2641276"/>
            <a:ext cx="10515600" cy="1253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/>
              <a:t>It looks like people are adapting their priors to the context, not just using stable naturalistic priors.</a:t>
            </a:r>
          </a:p>
        </p:txBody>
      </p:sp>
    </p:spTree>
    <p:extLst>
      <p:ext uri="{BB962C8B-B14F-4D97-AF65-F5344CB8AC3E}">
        <p14:creationId xmlns:p14="http://schemas.microsoft.com/office/powerpoint/2010/main" val="2347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2A17-4E59-7970-85D2-96D62B2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ECBD: (Over)simplified Bayesian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96A1F5-1AC2-97D7-B3FC-B60B4EC2D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3528" y="1295401"/>
                <a:ext cx="11252871" cy="49936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If… </a:t>
                </a:r>
              </a:p>
              <a:p>
                <a:endParaRPr lang="en-US" dirty="0"/>
              </a:p>
              <a:p>
                <a:r>
                  <a:rPr lang="en-US" dirty="0"/>
                  <a:t>	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b="0" dirty="0"/>
                  <a:t>	</a:t>
                </a:r>
                <a:r>
                  <a:rPr lang="en-US" dirty="0"/>
                  <a:t> Representation: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Then the posterior is…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96A1F5-1AC2-97D7-B3FC-B60B4EC2D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28" y="1295401"/>
                <a:ext cx="11252871" cy="4993640"/>
              </a:xfrm>
              <a:blipFill>
                <a:blip r:embed="rId2"/>
                <a:stretch>
                  <a:fillRect l="-1300" t="-3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664BF-4C55-198F-21A4-07BA21F0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B3738-56DB-B8C6-13CD-8E9C2271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39D4A-C55F-11E1-DB7A-A50F0134E70D}"/>
              </a:ext>
            </a:extLst>
          </p:cNvPr>
          <p:cNvSpPr txBox="1"/>
          <p:nvPr/>
        </p:nvSpPr>
        <p:spPr>
          <a:xfrm>
            <a:off x="8349281" y="6185098"/>
            <a:ext cx="3815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Woodford (2020) for detailed explanation</a:t>
            </a:r>
          </a:p>
        </p:txBody>
      </p:sp>
    </p:spTree>
    <p:extLst>
      <p:ext uri="{BB962C8B-B14F-4D97-AF65-F5344CB8AC3E}">
        <p14:creationId xmlns:p14="http://schemas.microsoft.com/office/powerpoint/2010/main" val="28621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4A5C-203E-FACD-1B47-6D4CCD29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ECBD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6B6A7-3745-299A-36E9-478DFAF90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6B6A7-3745-299A-36E9-478DFAF90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8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92502-5BB3-FD4D-A74C-9DF320A4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847F-437A-74BC-53F3-237255E7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F1F9-7974-A648-E70D-3024BD7A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72" y="2118360"/>
            <a:ext cx="5648937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F5095-1B10-1855-AF50-F19A0897A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2118360"/>
            <a:ext cx="566205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4A5C-203E-FACD-1B47-6D4CCD29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ECBD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6B6A7-3745-299A-36E9-478DFAF90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6B6A7-3745-299A-36E9-478DFAF90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8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92502-5BB3-FD4D-A74C-9DF320A4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847F-437A-74BC-53F3-237255E7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F1F9-7974-A648-E70D-3024BD7A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72" y="2118360"/>
            <a:ext cx="5648937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F5095-1B10-1855-AF50-F19A0897A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2118360"/>
            <a:ext cx="5662058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8C591-CBDD-45ED-25C8-A09D74325B4A}"/>
              </a:ext>
            </a:extLst>
          </p:cNvPr>
          <p:cNvSpPr txBox="1"/>
          <p:nvPr/>
        </p:nvSpPr>
        <p:spPr>
          <a:xfrm>
            <a:off x="958651" y="5442941"/>
            <a:ext cx="462934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Duration of stimulus presentation (arbitrary)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3AD65-BD70-8C22-3D11-3E2A4F1162B3}"/>
              </a:ext>
            </a:extLst>
          </p:cNvPr>
          <p:cNvSpPr txBox="1"/>
          <p:nvPr/>
        </p:nvSpPr>
        <p:spPr>
          <a:xfrm>
            <a:off x="6955926" y="5442941"/>
            <a:ext cx="462934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Duration of stimulus presentation (arbitrary)</a:t>
            </a:r>
          </a:p>
        </p:txBody>
      </p:sp>
    </p:spTree>
    <p:extLst>
      <p:ext uri="{BB962C8B-B14F-4D97-AF65-F5344CB8AC3E}">
        <p14:creationId xmlns:p14="http://schemas.microsoft.com/office/powerpoint/2010/main" val="8825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2938-1B47-47B9-933E-DC653DEB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 vs. Stable naturalistic priors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39523-92FA-9BE0-071F-CE1DCB4F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</a:t>
            </a:r>
            <a:r>
              <a:rPr lang="en-US" b="1" u="sng" dirty="0"/>
              <a:t>Model</a:t>
            </a:r>
            <a:r>
              <a:rPr lang="en-US" dirty="0"/>
              <a:t>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F7102-F1DC-45AE-7156-8840600F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CD6CD-D31F-ECAE-B460-9930884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3" y="2810706"/>
            <a:ext cx="5060746" cy="310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5878A-EDA6-C161-AC84-A52A5C4B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13" y="998097"/>
            <a:ext cx="6041087" cy="161710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9D7EA01-877A-55F4-0522-9744141F712E}"/>
              </a:ext>
            </a:extLst>
          </p:cNvPr>
          <p:cNvGrpSpPr/>
          <p:nvPr/>
        </p:nvGrpSpPr>
        <p:grpSpPr>
          <a:xfrm>
            <a:off x="6227113" y="2810706"/>
            <a:ext cx="5060746" cy="3105704"/>
            <a:chOff x="6227113" y="2810706"/>
            <a:chExt cx="5060746" cy="31057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D5690F-3264-1E45-AE4B-2A3BDCC3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113" y="2810706"/>
              <a:ext cx="5060746" cy="31057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3B7EC6-01FC-E90C-5F0A-7AC1109E679E}"/>
                </a:ext>
              </a:extLst>
            </p:cNvPr>
            <p:cNvSpPr/>
            <p:nvPr/>
          </p:nvSpPr>
          <p:spPr>
            <a:xfrm>
              <a:off x="6769100" y="2823406"/>
              <a:ext cx="4330700" cy="2713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28BCDF-8D72-9DD8-3120-CD813EB6B10B}"/>
                </a:ext>
              </a:extLst>
            </p:cNvPr>
            <p:cNvSpPr/>
            <p:nvPr/>
          </p:nvSpPr>
          <p:spPr>
            <a:xfrm>
              <a:off x="6832600" y="2971800"/>
              <a:ext cx="4178300" cy="2514600"/>
            </a:xfrm>
            <a:custGeom>
              <a:avLst/>
              <a:gdLst>
                <a:gd name="connsiteX0" fmla="*/ 0 w 4178300"/>
                <a:gd name="connsiteY0" fmla="*/ 0 h 2514600"/>
                <a:gd name="connsiteX1" fmla="*/ 850900 w 4178300"/>
                <a:gd name="connsiteY1" fmla="*/ 1676400 h 2514600"/>
                <a:gd name="connsiteX2" fmla="*/ 4178300 w 4178300"/>
                <a:gd name="connsiteY2" fmla="*/ 251460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8300" h="2514600">
                  <a:moveTo>
                    <a:pt x="0" y="0"/>
                  </a:moveTo>
                  <a:cubicBezTo>
                    <a:pt x="77258" y="628650"/>
                    <a:pt x="154517" y="1257300"/>
                    <a:pt x="850900" y="1676400"/>
                  </a:cubicBezTo>
                  <a:cubicBezTo>
                    <a:pt x="1547283" y="2095500"/>
                    <a:pt x="2862791" y="2305050"/>
                    <a:pt x="4178300" y="25146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09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2938-1B47-47B9-933E-DC653DEB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ECBD vs. Stable naturalistic priors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39523-92FA-9BE0-071F-CE1DCB4F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</a:t>
            </a:r>
            <a:r>
              <a:rPr lang="en-US" b="1" u="sng" dirty="0"/>
              <a:t>Task</a:t>
            </a:r>
            <a:r>
              <a:rPr lang="en-US" dirty="0"/>
              <a:t>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F7102-F1DC-45AE-7156-8840600F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CD6CD-D31F-ECAE-B460-9930884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7" y="1940393"/>
            <a:ext cx="5662058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60312-BB03-BBDC-F7AB-77723C06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57" y="1333578"/>
            <a:ext cx="4196704" cy="4150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6A9C4D-5F37-82CB-7CFD-5D0C771A1671}"/>
              </a:ext>
            </a:extLst>
          </p:cNvPr>
          <p:cNvSpPr/>
          <p:nvPr/>
        </p:nvSpPr>
        <p:spPr>
          <a:xfrm>
            <a:off x="477520" y="882961"/>
            <a:ext cx="11600180" cy="5538159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8E2073-E9DF-9FBA-77B5-4A6DE45EE082}"/>
              </a:ext>
            </a:extLst>
          </p:cNvPr>
          <p:cNvSpPr txBox="1">
            <a:spLocks/>
          </p:cNvSpPr>
          <p:nvPr/>
        </p:nvSpPr>
        <p:spPr>
          <a:xfrm>
            <a:off x="931533" y="3078480"/>
            <a:ext cx="10515600" cy="816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/>
              <a:t>So which is it?</a:t>
            </a:r>
          </a:p>
        </p:txBody>
      </p:sp>
    </p:spTree>
    <p:extLst>
      <p:ext uri="{BB962C8B-B14F-4D97-AF65-F5344CB8AC3E}">
        <p14:creationId xmlns:p14="http://schemas.microsoft.com/office/powerpoint/2010/main" val="260393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27BE7FD-4458-007F-0278-B3D24FEDB565}"/>
              </a:ext>
            </a:extLst>
          </p:cNvPr>
          <p:cNvSpPr/>
          <p:nvPr/>
        </p:nvSpPr>
        <p:spPr>
          <a:xfrm>
            <a:off x="0" y="2865123"/>
            <a:ext cx="12192000" cy="3627751"/>
          </a:xfrm>
          <a:prstGeom prst="wedgeRectCallout">
            <a:avLst>
              <a:gd name="adj1" fmla="val -10771"/>
              <a:gd name="adj2" fmla="val -7139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8F0A29-19F3-B495-61DC-ECE8E217CFC2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>
            <a:off x="137160" y="1724660"/>
            <a:ext cx="119176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F08535-142A-B6EB-2DB6-98A39901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E689-1808-CB5F-E3D6-182A58CD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</a:t>
            </a:r>
            <a:r>
              <a:rPr lang="en-US" b="1" u="sng" dirty="0"/>
              <a:t>Task</a:t>
            </a:r>
            <a:r>
              <a:rPr lang="en-US" dirty="0"/>
              <a:t>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71D6A-0DF2-80A2-0306-A58396B7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2A466-2151-9504-9817-05E65FF60508}"/>
              </a:ext>
            </a:extLst>
          </p:cNvPr>
          <p:cNvGrpSpPr/>
          <p:nvPr/>
        </p:nvGrpSpPr>
        <p:grpSpPr>
          <a:xfrm>
            <a:off x="137160" y="1112520"/>
            <a:ext cx="11917680" cy="1224280"/>
            <a:chOff x="71120" y="1315720"/>
            <a:chExt cx="11917680" cy="12242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EE0D81-2BA5-5BFD-0FE9-E79B92DF4A02}"/>
                </a:ext>
              </a:extLst>
            </p:cNvPr>
            <p:cNvSpPr/>
            <p:nvPr/>
          </p:nvSpPr>
          <p:spPr>
            <a:xfrm>
              <a:off x="71120" y="1315720"/>
              <a:ext cx="2743200" cy="1224280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 trials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6F4352-AB88-B212-D7C9-4C4083C3679E}"/>
                </a:ext>
              </a:extLst>
            </p:cNvPr>
            <p:cNvSpPr/>
            <p:nvPr/>
          </p:nvSpPr>
          <p:spPr>
            <a:xfrm>
              <a:off x="3129280" y="1315720"/>
              <a:ext cx="2743200" cy="1224280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 trials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F7428A-8DF8-7B85-1F1D-7854DD8B3B89}"/>
                </a:ext>
              </a:extLst>
            </p:cNvPr>
            <p:cNvSpPr/>
            <p:nvPr/>
          </p:nvSpPr>
          <p:spPr>
            <a:xfrm>
              <a:off x="6187440" y="1315720"/>
              <a:ext cx="2743200" cy="1224280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 trials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0606D2E-6CFC-C3FC-2416-68067DE7B954}"/>
                </a:ext>
              </a:extLst>
            </p:cNvPr>
            <p:cNvSpPr/>
            <p:nvPr/>
          </p:nvSpPr>
          <p:spPr>
            <a:xfrm>
              <a:off x="9245600" y="1315720"/>
              <a:ext cx="2743200" cy="1224280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 trials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732987-44CB-19B9-FF91-93F7A6C14461}"/>
              </a:ext>
            </a:extLst>
          </p:cNvPr>
          <p:cNvGrpSpPr/>
          <p:nvPr/>
        </p:nvGrpSpPr>
        <p:grpSpPr>
          <a:xfrm>
            <a:off x="1281775" y="2364164"/>
            <a:ext cx="9628450" cy="589566"/>
            <a:chOff x="1281775" y="2272724"/>
            <a:chExt cx="9628450" cy="5895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027712-4F88-A06B-0788-49CE003AC3EF}"/>
                </a:ext>
              </a:extLst>
            </p:cNvPr>
            <p:cNvSpPr txBox="1"/>
            <p:nvPr/>
          </p:nvSpPr>
          <p:spPr>
            <a:xfrm>
              <a:off x="1281775" y="2272724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B78A-5BE5-A3A8-3ED2-548D1AB1815C}"/>
                </a:ext>
              </a:extLst>
            </p:cNvPr>
            <p:cNvSpPr txBox="1"/>
            <p:nvPr/>
          </p:nvSpPr>
          <p:spPr>
            <a:xfrm>
              <a:off x="4339935" y="2272724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87CFDE-48C1-4262-B532-F5898424DFEF}"/>
                </a:ext>
              </a:extLst>
            </p:cNvPr>
            <p:cNvSpPr txBox="1"/>
            <p:nvPr/>
          </p:nvSpPr>
          <p:spPr>
            <a:xfrm>
              <a:off x="7398095" y="2277515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9222AE-1D9B-182F-3A1F-DE4E69D67F2E}"/>
                </a:ext>
              </a:extLst>
            </p:cNvPr>
            <p:cNvSpPr txBox="1"/>
            <p:nvPr/>
          </p:nvSpPr>
          <p:spPr>
            <a:xfrm>
              <a:off x="10456255" y="2272724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A57340-704C-432C-98DE-519D0168381A}"/>
              </a:ext>
            </a:extLst>
          </p:cNvPr>
          <p:cNvGrpSpPr/>
          <p:nvPr/>
        </p:nvGrpSpPr>
        <p:grpSpPr>
          <a:xfrm>
            <a:off x="1047391" y="3319064"/>
            <a:ext cx="10097217" cy="2045039"/>
            <a:chOff x="820181" y="4253546"/>
            <a:chExt cx="10097217" cy="20450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936D00-040E-6803-3D60-C9D4D230B347}"/>
                </a:ext>
              </a:extLst>
            </p:cNvPr>
            <p:cNvSpPr/>
            <p:nvPr/>
          </p:nvSpPr>
          <p:spPr>
            <a:xfrm>
              <a:off x="820181" y="4253546"/>
              <a:ext cx="2286000" cy="1371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22C07C-3557-FA8D-FA6A-5768CF450934}"/>
                </a:ext>
              </a:extLst>
            </p:cNvPr>
            <p:cNvSpPr/>
            <p:nvPr/>
          </p:nvSpPr>
          <p:spPr>
            <a:xfrm>
              <a:off x="8631398" y="4253546"/>
              <a:ext cx="2286000" cy="1371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C39402F-25D3-53DC-130D-EF9C95BDA49D}"/>
                </a:ext>
              </a:extLst>
            </p:cNvPr>
            <p:cNvGrpSpPr/>
            <p:nvPr/>
          </p:nvGrpSpPr>
          <p:grpSpPr>
            <a:xfrm>
              <a:off x="3423920" y="4253546"/>
              <a:ext cx="2286000" cy="1371600"/>
              <a:chOff x="3423920" y="4253546"/>
              <a:chExt cx="2286000" cy="1371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490962-489F-42D0-3DD9-BAF0E3267853}"/>
                  </a:ext>
                </a:extLst>
              </p:cNvPr>
              <p:cNvSpPr/>
              <p:nvPr/>
            </p:nvSpPr>
            <p:spPr>
              <a:xfrm>
                <a:off x="3423920" y="4253546"/>
                <a:ext cx="2286000" cy="1371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09CD449-1277-AB03-31B0-B610EE06D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1306" y="4473732"/>
                <a:ext cx="931227" cy="931227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395A0B-9270-A3AB-02B6-F5AFC3556A9A}"/>
                </a:ext>
              </a:extLst>
            </p:cNvPr>
            <p:cNvGrpSpPr/>
            <p:nvPr/>
          </p:nvGrpSpPr>
          <p:grpSpPr>
            <a:xfrm>
              <a:off x="6027659" y="4253546"/>
              <a:ext cx="2286000" cy="1371600"/>
              <a:chOff x="6027659" y="4253546"/>
              <a:chExt cx="2286000" cy="13716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159547-F66F-636B-8AFD-56E32608A6A2}"/>
                  </a:ext>
                </a:extLst>
              </p:cNvPr>
              <p:cNvSpPr/>
              <p:nvPr/>
            </p:nvSpPr>
            <p:spPr>
              <a:xfrm>
                <a:off x="6027659" y="4253546"/>
                <a:ext cx="2286000" cy="1371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5CE8E9E-B43C-D74F-EB30-82B0D232E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4315" y="4473732"/>
                <a:ext cx="932688" cy="932688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1185B7-4D42-8A85-8247-ABE04D5763E2}"/>
                </a:ext>
              </a:extLst>
            </p:cNvPr>
            <p:cNvSpPr txBox="1"/>
            <p:nvPr/>
          </p:nvSpPr>
          <p:spPr>
            <a:xfrm>
              <a:off x="1434830" y="5652254"/>
              <a:ext cx="1056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Fixation</a:t>
              </a:r>
            </a:p>
            <a:p>
              <a:pPr algn="ctr"/>
              <a:r>
                <a:rPr lang="en-US" dirty="0"/>
                <a:t>1500 </a:t>
              </a:r>
              <a:r>
                <a:rPr lang="en-US" dirty="0" err="1"/>
                <a:t>ms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9DCF95-8426-2003-6D2D-2ABC7F9A0388}"/>
                    </a:ext>
                  </a:extLst>
                </p:cNvPr>
                <p:cNvSpPr txBox="1"/>
                <p:nvPr/>
              </p:nvSpPr>
              <p:spPr>
                <a:xfrm>
                  <a:off x="4040172" y="5652254"/>
                  <a:ext cx="105349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Stimulus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err="1"/>
                    <a:t>ms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9DCF95-8426-2003-6D2D-2ABC7F9A0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172" y="5652254"/>
                  <a:ext cx="105349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4624" t="-5660" r="-4624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A9479F-165C-17EA-9164-9C24986CF96A}"/>
                </a:ext>
              </a:extLst>
            </p:cNvPr>
            <p:cNvSpPr txBox="1"/>
            <p:nvPr/>
          </p:nvSpPr>
          <p:spPr>
            <a:xfrm>
              <a:off x="6706429" y="5646805"/>
              <a:ext cx="928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Mask</a:t>
              </a:r>
            </a:p>
            <a:p>
              <a:pPr algn="ctr"/>
              <a:r>
                <a:rPr lang="en-US" dirty="0"/>
                <a:t>100 </a:t>
              </a:r>
              <a:r>
                <a:rPr lang="en-US" dirty="0" err="1"/>
                <a:t>ms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5D2626A-188E-A0D6-5FDA-D8E06C0D3028}"/>
                    </a:ext>
                  </a:extLst>
                </p:cNvPr>
                <p:cNvSpPr txBox="1"/>
                <p:nvPr/>
              </p:nvSpPr>
              <p:spPr>
                <a:xfrm>
                  <a:off x="9159485" y="5646805"/>
                  <a:ext cx="12298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Response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dirty="0"/>
                    <a:t>2000 </a:t>
                  </a:r>
                  <a:r>
                    <a:rPr lang="en-US" dirty="0" err="1"/>
                    <a:t>ms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5D2626A-188E-A0D6-5FDA-D8E06C0D3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9485" y="5646805"/>
                  <a:ext cx="1229825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475" t="-4717" r="-3465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82FB4C-49C1-7DBD-2288-F07030B69B59}"/>
                  </a:ext>
                </a:extLst>
              </p:cNvPr>
              <p:cNvSpPr txBox="1"/>
              <p:nvPr/>
            </p:nvSpPr>
            <p:spPr>
              <a:xfrm>
                <a:off x="4339935" y="5461374"/>
                <a:ext cx="38900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100, 300, 500, 750, 1000, 3000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90 trials: 54-46</a:t>
                </a:r>
              </a:p>
              <a:p>
                <a:r>
                  <a:rPr lang="en-US" dirty="0"/>
                  <a:t> 10 trials: 80-20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82FB4C-49C1-7DBD-2288-F07030B6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35" y="5461374"/>
                <a:ext cx="3890039" cy="923330"/>
              </a:xfrm>
              <a:prstGeom prst="rect">
                <a:avLst/>
              </a:prstGeom>
              <a:blipFill>
                <a:blip r:embed="rId6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9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F945-CF21-A084-E176-F4624F29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Precommitment to high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0292-C67E-CB8F-B341-626650A4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if…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on “sanity check” trials is &lt;90%.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008CC-F190-3D08-23C5-AFC29E28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</a:t>
            </a:r>
            <a:r>
              <a:rPr lang="en-US" b="1" u="sng" dirty="0"/>
              <a:t>Task</a:t>
            </a:r>
            <a:r>
              <a:rPr lang="en-US" dirty="0"/>
              <a:t>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51CE8-0A99-AB54-816B-43B2D3DD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10E7-1E66-54AA-3D68-DF3C14DE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29E22-290E-4D42-8658-1D13353EA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EF1B2-F6BD-4EBD-7182-CED462C4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6471-8385-693E-FA7B-CFA16236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EB15-6135-C6FF-9210-AAC940E5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check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2AF49-00F0-4349-3F0E-5442B357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25E05-8295-0352-C942-14A025D1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A15F4-71DD-70C4-9F88-06B6D938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4" y="1788160"/>
            <a:ext cx="564225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472F7-FB25-45B2-FEE9-16609DF7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27" y="1676400"/>
            <a:ext cx="556064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ADCE8-6767-25D0-2671-B311DC54FD8C}"/>
              </a:ext>
            </a:extLst>
          </p:cNvPr>
          <p:cNvSpPr txBox="1"/>
          <p:nvPr/>
        </p:nvSpPr>
        <p:spPr>
          <a:xfrm>
            <a:off x="273924" y="5371385"/>
            <a:ext cx="380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Dropped 1 out of 10 total subjects.</a:t>
            </a:r>
          </a:p>
        </p:txBody>
      </p:sp>
    </p:spTree>
    <p:extLst>
      <p:ext uri="{BB962C8B-B14F-4D97-AF65-F5344CB8AC3E}">
        <p14:creationId xmlns:p14="http://schemas.microsoft.com/office/powerpoint/2010/main" val="20539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B78A-4891-A606-CE78-AD030355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randomness: Random utility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BEBD5-4090-CFBD-0998-3347D3E4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332AB-9170-901D-6E63-1949DAB5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EC1E-19D2-1D77-2A72-B345038AC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70"/>
          <a:stretch/>
        </p:blipFill>
        <p:spPr>
          <a:xfrm>
            <a:off x="4610853" y="1737196"/>
            <a:ext cx="5238750" cy="3383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A4D5C-3A05-B082-0447-2EED37133D8A}"/>
              </a:ext>
            </a:extLst>
          </p:cNvPr>
          <p:cNvSpPr txBox="1"/>
          <p:nvPr/>
        </p:nvSpPr>
        <p:spPr>
          <a:xfrm>
            <a:off x="9716899" y="6176300"/>
            <a:ext cx="2475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Walker and Ben-</a:t>
            </a:r>
            <a:r>
              <a:rPr lang="en-US" sz="1400" dirty="0" err="1"/>
              <a:t>Akiva</a:t>
            </a:r>
            <a:r>
              <a:rPr lang="en-US" sz="1400" dirty="0"/>
              <a:t> (2002)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CA96B-6EDE-E296-05DC-B73FBF5215D4}"/>
                  </a:ext>
                </a:extLst>
              </p:cNvPr>
              <p:cNvSpPr txBox="1"/>
              <p:nvPr/>
            </p:nvSpPr>
            <p:spPr>
              <a:xfrm>
                <a:off x="2599850" y="3741667"/>
                <a:ext cx="1889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CA96B-6EDE-E296-05DC-B73FBF521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50" y="3741667"/>
                <a:ext cx="188987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5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6DB9-45C9-0B47-BE75-E9BCE3B1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06BB-419F-5A5F-998E-43C006C2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5FC59-3395-D7EC-BB5E-9409F9D7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5558E-0541-8D8E-B0F8-C87F101E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" y="2062480"/>
            <a:ext cx="545975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CF66F-C2CA-DEDE-688E-EE227AF8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55" y="2057400"/>
            <a:ext cx="552209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0884D-038A-DB08-52AC-A10DEF3D551F}"/>
                  </a:ext>
                </a:extLst>
              </p:cNvPr>
              <p:cNvSpPr txBox="1"/>
              <p:nvPr/>
            </p:nvSpPr>
            <p:spPr>
              <a:xfrm>
                <a:off x="7965440" y="3493092"/>
                <a:ext cx="3256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All individual t-test p-</a:t>
                </a:r>
                <a:r>
                  <a:rPr lang="en-US" dirty="0" err="1">
                    <a:solidFill>
                      <a:srgbClr val="C00000"/>
                    </a:solidFill>
                  </a:rPr>
                  <a:t>vals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&gt;.1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0884D-038A-DB08-52AC-A10DEF3D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40" y="3493092"/>
                <a:ext cx="3256020" cy="369332"/>
              </a:xfrm>
              <a:prstGeom prst="rect">
                <a:avLst/>
              </a:prstGeom>
              <a:blipFill>
                <a:blip r:embed="rId4"/>
                <a:stretch>
                  <a:fillRect l="-1685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6DB9-45C9-0B47-BE75-E9BCE3B1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06BB-419F-5A5F-998E-43C006C2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5FC59-3395-D7EC-BB5E-9409F9D7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42F43-5BD4-74AD-5C48-12346F66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7" y="1981200"/>
            <a:ext cx="5510849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847A-2A3E-F8DB-6B81-E8581D50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5" y="1981200"/>
            <a:ext cx="558882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0EFD-9A4A-B007-4B85-0CA8CD06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signal precision on estimates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97511-F2BB-3FCE-4850-93B2FE13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F4C83-AE48-321B-30CF-8B2856AC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8F710-7A91-17B6-8909-72B6E279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2" y="1463040"/>
            <a:ext cx="4166171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82726-9357-BCA1-EC5E-278B6C36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19" y="1463040"/>
            <a:ext cx="41096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B458-45F7-FC0F-F713-41D9A2BB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note (**TAKE THIS OUT FOR ACTUAL TALKS)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463F4-5539-D69C-4429-13CC9F0A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B2B8A-EEF0-4446-EF67-1D1DEC9B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1F805-A961-125C-2BEC-A710D703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68" y="1130081"/>
            <a:ext cx="37164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39F1C-DEB0-06EF-93D9-0D84DEA7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73" y="3841375"/>
            <a:ext cx="2314539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9C90A-7B5E-FF7D-E97B-27AAF6C2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0" y="1258038"/>
            <a:ext cx="5663731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B17A5F-E5C1-1E93-5988-87CF638F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852" y="3939435"/>
            <a:ext cx="603068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B458-45F7-FC0F-F713-41D9A2BB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note (**TAKE THIS OUT FOR ACTUAL TALKS)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463F4-5539-D69C-4429-13CC9F0A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B2B8A-EEF0-4446-EF67-1D1DEC9B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9758E-575A-135A-D28A-1036F38D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48" y="1664122"/>
            <a:ext cx="2875869" cy="1764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6B336-DD80-5AA4-14EA-C86F5A72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85" y="1929978"/>
            <a:ext cx="32004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86D8D-031B-A512-DDAA-4AF9ECEC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470" y="1929978"/>
            <a:ext cx="315994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B93A53-9724-080D-F759-FD798BB929D7}"/>
              </a:ext>
            </a:extLst>
          </p:cNvPr>
          <p:cNvGrpSpPr/>
          <p:nvPr/>
        </p:nvGrpSpPr>
        <p:grpSpPr>
          <a:xfrm>
            <a:off x="665630" y="3857776"/>
            <a:ext cx="2866087" cy="2246110"/>
            <a:chOff x="6227113" y="2810706"/>
            <a:chExt cx="5060746" cy="31057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5B8FC9-A2DA-B8C3-9968-F0A1DB37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113" y="2810706"/>
              <a:ext cx="5060746" cy="31057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E7FFB8-E8CB-0637-AD3A-50978E1EBDA1}"/>
                </a:ext>
              </a:extLst>
            </p:cNvPr>
            <p:cNvSpPr/>
            <p:nvPr/>
          </p:nvSpPr>
          <p:spPr>
            <a:xfrm>
              <a:off x="6769100" y="2823406"/>
              <a:ext cx="4330700" cy="2713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CB64A9-E0FF-1B77-B406-3B07B2F6406E}"/>
                </a:ext>
              </a:extLst>
            </p:cNvPr>
            <p:cNvSpPr/>
            <p:nvPr/>
          </p:nvSpPr>
          <p:spPr>
            <a:xfrm>
              <a:off x="6832600" y="2971800"/>
              <a:ext cx="4178300" cy="2514600"/>
            </a:xfrm>
            <a:custGeom>
              <a:avLst/>
              <a:gdLst>
                <a:gd name="connsiteX0" fmla="*/ 0 w 4178300"/>
                <a:gd name="connsiteY0" fmla="*/ 0 h 2514600"/>
                <a:gd name="connsiteX1" fmla="*/ 850900 w 4178300"/>
                <a:gd name="connsiteY1" fmla="*/ 1676400 h 2514600"/>
                <a:gd name="connsiteX2" fmla="*/ 4178300 w 4178300"/>
                <a:gd name="connsiteY2" fmla="*/ 251460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8300" h="2514600">
                  <a:moveTo>
                    <a:pt x="0" y="0"/>
                  </a:moveTo>
                  <a:cubicBezTo>
                    <a:pt x="77258" y="628650"/>
                    <a:pt x="154517" y="1257300"/>
                    <a:pt x="850900" y="1676400"/>
                  </a:cubicBezTo>
                  <a:cubicBezTo>
                    <a:pt x="1547283" y="2095500"/>
                    <a:pt x="2862791" y="2305050"/>
                    <a:pt x="4178300" y="25146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5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F988-CC86-B916-4DA0-8ED1514B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 from pilot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B28D-8807-4F58-E000-F8FAAD50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should be focused on looking at average variance over stimulus duration as our test between competing classes of models, not average estimate.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should be focusing on shorter stimulus durations, perhaps based on the times from CP (2020) (40, 80, 160, 320, 640, 1280 </a:t>
            </a:r>
            <a:r>
              <a:rPr lang="en-US" dirty="0" err="1"/>
              <a:t>ms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check if 54-46 dot splits are a reasonable amount of difficulty? Average estimates do look like they’re properly separating in stimulus duration.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2720B-CC04-5167-E4A7-1C487A0B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</a:t>
            </a:r>
            <a:r>
              <a:rPr lang="en-US" b="1" u="sng" dirty="0"/>
              <a:t>Results</a:t>
            </a:r>
            <a:r>
              <a:rPr lang="en-US" dirty="0"/>
              <a:t>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537C8-FF4B-5849-FEE2-1296D434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E4CF-EA9A-FB9E-646A-8BEE7F6F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any of this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466F2-C65F-A9D9-54F1-E4EE824A3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C73C0-4449-E66A-F7C1-98491EC7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1CB5-6D7E-B8F6-C9F2-AAAF520E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1844-F84E-C0A5-6EEF-018645B4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normalization for value neurons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1E123-1937-D97D-A07A-F225B52B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CCE0F-557E-A457-0E61-E8DD0E42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C1E8C-A0A5-7528-326B-5A5C7AB51DF8}"/>
              </a:ext>
            </a:extLst>
          </p:cNvPr>
          <p:cNvSpPr txBox="1"/>
          <p:nvPr/>
        </p:nvSpPr>
        <p:spPr>
          <a:xfrm>
            <a:off x="10147539" y="6185098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Padoa-Schioppa</a:t>
            </a:r>
            <a:r>
              <a:rPr lang="en-US" sz="1400" dirty="0"/>
              <a:t> (2009)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BFF13-7204-CBA9-31CA-344938D9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528" y="1790700"/>
            <a:ext cx="4056943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9299BA-0880-451E-852C-1E2DFB9C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05" y="3985535"/>
            <a:ext cx="3368675" cy="2310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35935-5811-D378-A61F-1F0138DA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 aversion results from perceptual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7F248-FCA3-7BB7-3169-B4BEC2FC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60E7B-3869-5215-DD2E-842781A1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6C699-2347-3851-76B8-42E91A9FD01D}"/>
              </a:ext>
            </a:extLst>
          </p:cNvPr>
          <p:cNvSpPr txBox="1"/>
          <p:nvPr/>
        </p:nvSpPr>
        <p:spPr>
          <a:xfrm>
            <a:off x="0" y="6142452"/>
            <a:ext cx="2645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Khaw</a:t>
            </a:r>
            <a:r>
              <a:rPr lang="en-US" sz="1400" dirty="0"/>
              <a:t>, Li, and Woodford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4A5DA-D979-256A-BE7D-4D1F6907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25" y="935208"/>
            <a:ext cx="3630236" cy="274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ACCDF-1C0E-0AB0-DED5-D26674A69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10" y="2219730"/>
            <a:ext cx="3486150" cy="2807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C6781A-D932-B704-70D4-9F750F43CB9F}"/>
              </a:ext>
            </a:extLst>
          </p:cNvPr>
          <p:cNvSpPr txBox="1"/>
          <p:nvPr/>
        </p:nvSpPr>
        <p:spPr>
          <a:xfrm>
            <a:off x="10110177" y="6185098"/>
            <a:ext cx="2053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Frydman</a:t>
            </a:r>
            <a:r>
              <a:rPr lang="en-US" sz="1400" dirty="0"/>
              <a:t> and </a:t>
            </a:r>
            <a:r>
              <a:rPr lang="en-US" sz="1400" dirty="0" err="1"/>
              <a:t>Jin</a:t>
            </a:r>
            <a:r>
              <a:rPr lang="en-US" sz="1400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4569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F67B-055E-8553-B16F-236EC7D8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Under- and over-reaction in probabilistic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F03B3-1431-C58B-74C9-577877BE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748BD-CE71-87B6-56ED-0933B52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D293B-47CE-41F7-4E19-FD6DE0C3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001393"/>
            <a:ext cx="5036199" cy="2598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E2B50-AFC4-85CC-EF70-3F2D2E3AD823}"/>
              </a:ext>
            </a:extLst>
          </p:cNvPr>
          <p:cNvSpPr txBox="1"/>
          <p:nvPr/>
        </p:nvSpPr>
        <p:spPr>
          <a:xfrm>
            <a:off x="8860639" y="6185097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Prat-Carrabin and Woodford (2022, wp)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D39E7-ABE4-928D-8479-C05FD001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6" y="1295019"/>
            <a:ext cx="4343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EEC6-EA20-AB89-284B-3502EF6E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randomness: Drift-Diffusion-Model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FE464-4B98-0387-690D-824C164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9392-5124-CF71-7F06-28E489F5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45C36-BC98-A7B2-950D-7C2B37C855D6}"/>
              </a:ext>
            </a:extLst>
          </p:cNvPr>
          <p:cNvSpPr txBox="1"/>
          <p:nvPr/>
        </p:nvSpPr>
        <p:spPr>
          <a:xfrm>
            <a:off x="8407246" y="6185098"/>
            <a:ext cx="3784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Forstmann</a:t>
            </a:r>
            <a:r>
              <a:rPr lang="en-US" sz="1400" dirty="0"/>
              <a:t>, Ratcliff, and </a:t>
            </a:r>
            <a:r>
              <a:rPr lang="en-US" sz="1400" dirty="0" err="1"/>
              <a:t>Wagenmakers</a:t>
            </a:r>
            <a:r>
              <a:rPr lang="en-US" sz="1400" dirty="0"/>
              <a:t> (2016)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32F28-692E-C808-618E-1B6DE6EB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79" y="1285163"/>
            <a:ext cx="7034372" cy="428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B7058-293B-D7C9-1E2E-83CC9CA6143E}"/>
                  </a:ext>
                </a:extLst>
              </p:cNvPr>
              <p:cNvSpPr txBox="1"/>
              <p:nvPr/>
            </p:nvSpPr>
            <p:spPr>
              <a:xfrm>
                <a:off x="1704513" y="2698812"/>
                <a:ext cx="1999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B7058-293B-D7C9-1E2E-83CC9CA6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513" y="2698812"/>
                <a:ext cx="1999202" cy="369332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8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AA16-2D82-28B8-F803-5AE0B9C8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weighting of numbers in an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5A9FF-B5F1-0313-A0AA-1DF0BEA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78CC0-1225-C438-9246-FFF8DEFA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4D8EB-5EB2-B245-CC11-7F5015B8C1E7}"/>
              </a:ext>
            </a:extLst>
          </p:cNvPr>
          <p:cNvSpPr txBox="1"/>
          <p:nvPr/>
        </p:nvSpPr>
        <p:spPr>
          <a:xfrm>
            <a:off x="7728919" y="6185098"/>
            <a:ext cx="446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Prat-Carrabin and Woodford (2022, Nat Hum </a:t>
            </a:r>
            <a:r>
              <a:rPr lang="en-US" sz="1400" dirty="0" err="1"/>
              <a:t>Behav</a:t>
            </a:r>
            <a:r>
              <a:rPr lang="en-US" sz="1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6EB71-0C34-F032-3950-F28AF476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82" y="1387186"/>
            <a:ext cx="5030035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2D7D-A80B-C11B-CE4B-62DD683E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variability in in value-based choice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CB076-A3C4-A923-BFB1-F42FC494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         |          Model          |          Task          |          Results          |          </a:t>
            </a:r>
            <a:r>
              <a:rPr lang="en-US" b="1" u="sng" dirty="0"/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C189-2107-9ABD-49C8-84F65993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22BAC-81F6-E09E-8D1C-5E9A4D8B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027522"/>
            <a:ext cx="8562975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4A5DA-CC6F-25D6-CF63-C8E9E5DC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25" y="3958968"/>
            <a:ext cx="2506350" cy="224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E9340-8464-ED13-F58B-75D9EC2753CE}"/>
              </a:ext>
            </a:extLst>
          </p:cNvPr>
          <p:cNvSpPr txBox="1"/>
          <p:nvPr/>
        </p:nvSpPr>
        <p:spPr>
          <a:xfrm>
            <a:off x="9198873" y="6185098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Polania</a:t>
            </a:r>
            <a:r>
              <a:rPr lang="en-US" sz="1400" dirty="0"/>
              <a:t>, Woodford, and Ruff (2019)</a:t>
            </a:r>
          </a:p>
        </p:txBody>
      </p:sp>
    </p:spTree>
    <p:extLst>
      <p:ext uri="{BB962C8B-B14F-4D97-AF65-F5344CB8AC3E}">
        <p14:creationId xmlns:p14="http://schemas.microsoft.com/office/powerpoint/2010/main" val="25704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913B-4605-7CFC-80CC-D8CBAACF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“Late”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C7A8-3E68-D2C8-D1EB-2F285E86B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51155"/>
          </a:xfrm>
        </p:spPr>
        <p:txBody>
          <a:bodyPr/>
          <a:lstStyle/>
          <a:p>
            <a:r>
              <a:rPr lang="en-US" dirty="0"/>
              <a:t>Noise is added at the time of decision making.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FEE38-03C2-0375-E6AD-4A88F4D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AA4CF-4CFC-54DF-4DED-F00E00A0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C502B2-2FF6-FDE3-08C6-8FBDB8BC4E3A}"/>
              </a:ext>
            </a:extLst>
          </p:cNvPr>
          <p:cNvGrpSpPr/>
          <p:nvPr/>
        </p:nvGrpSpPr>
        <p:grpSpPr>
          <a:xfrm>
            <a:off x="1087454" y="2742568"/>
            <a:ext cx="10017092" cy="2743200"/>
            <a:chOff x="1182303" y="2742568"/>
            <a:chExt cx="10017092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908C2B-40EA-D8E5-FC98-202B696C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303" y="2742568"/>
              <a:ext cx="2598821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3922DF-A157-0D7A-EA71-07D21A6B8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462" b="7970"/>
            <a:stretch/>
          </p:blipFill>
          <p:spPr>
            <a:xfrm>
              <a:off x="4724337" y="2742568"/>
              <a:ext cx="1976579" cy="2743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220450-C4A4-90F6-6C23-3D6EFBB88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4129" y="2742568"/>
              <a:ext cx="3555266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0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8823-A1E7-93B2-F8B2-EBE281A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DF091-A462-4B12-44C7-56069C2E6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Guess how many blue dots there are on each of the following screens.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D7F2C-2445-D8A8-7530-432BCAE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40E41-D490-C733-E649-F861E3D8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19D72A-4B8F-BEDE-3D7E-CC521816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C2204-9A5F-3175-E73B-F2197EF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7A8B3-5BF0-F7E8-7073-76D745505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EF73F-0DCA-C532-10A0-6AD0E67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Intro</a:t>
            </a:r>
            <a:r>
              <a:rPr lang="en-US" dirty="0"/>
              <a:t>          |          Model          |          Task          |          Results          |         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92463-31E5-CF81-0860-54A9FDA5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2022.11.18 - Brenden ppt template</Template>
  <TotalTime>1673</TotalTime>
  <Words>1599</Words>
  <Application>Microsoft Office PowerPoint</Application>
  <PresentationFormat>Widescreen</PresentationFormat>
  <Paragraphs>283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LT Std 45 Book</vt:lpstr>
      <vt:lpstr>Calibri</vt:lpstr>
      <vt:lpstr>Cambria Math</vt:lpstr>
      <vt:lpstr>Office Theme</vt:lpstr>
      <vt:lpstr>Causal manipulation of early noise biases numerosity judgements towards adaptive prior means</vt:lpstr>
      <vt:lpstr>Choices exhibit randomness</vt:lpstr>
      <vt:lpstr>Modeling randomness: Softmax</vt:lpstr>
      <vt:lpstr>Modeling randomness: Random utility models</vt:lpstr>
      <vt:lpstr>Modeling randomness: Drift-Diffusion-Model</vt:lpstr>
      <vt:lpstr>“Late” noise</vt:lpstr>
      <vt:lpstr>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54</vt:lpstr>
      <vt:lpstr>Is noise entering into the decision-making process solely at the late stage?  Where else might it be entering at?</vt:lpstr>
      <vt:lpstr>“Early” noise</vt:lpstr>
      <vt:lpstr>Encoding-decoding models</vt:lpstr>
      <vt:lpstr>Encoding-decoding models</vt:lpstr>
      <vt:lpstr>Model Class 1: Stable naturalistic priors</vt:lpstr>
      <vt:lpstr>Model Class 1: Stable naturalistic priors</vt:lpstr>
      <vt:lpstr>PowerPoint Presentation</vt:lpstr>
      <vt:lpstr>CP (2020): Decoding</vt:lpstr>
      <vt:lpstr>CP (2020)</vt:lpstr>
      <vt:lpstr>CP (2020)</vt:lpstr>
      <vt:lpstr>CP (2020)</vt:lpstr>
      <vt:lpstr>Model Class 2: Efficient coding, Bayesian decoding (ECBD)</vt:lpstr>
      <vt:lpstr>ECBD: Efficient coding</vt:lpstr>
      <vt:lpstr>ECBD: Bayesian decoding</vt:lpstr>
      <vt:lpstr>ECBD</vt:lpstr>
      <vt:lpstr>ECBD</vt:lpstr>
      <vt:lpstr>ECBD: (Over)simplified Bayesian decoding</vt:lpstr>
      <vt:lpstr>Simple ECBD</vt:lpstr>
      <vt:lpstr>Simple ECBD</vt:lpstr>
      <vt:lpstr>ECBD vs. Stable naturalistic priors</vt:lpstr>
      <vt:lpstr>ECBD vs. Stable naturalistic priors</vt:lpstr>
      <vt:lpstr>Task</vt:lpstr>
      <vt:lpstr>Precommitment to high quality data</vt:lpstr>
      <vt:lpstr>Results</vt:lpstr>
      <vt:lpstr>Quality check</vt:lpstr>
      <vt:lpstr>Basic psychometrics</vt:lpstr>
      <vt:lpstr>Response time</vt:lpstr>
      <vt:lpstr>Effects of signal precision on estimates</vt:lpstr>
      <vt:lpstr>Quick note (**TAKE THIS OUT FOR ACTUAL TALKS)</vt:lpstr>
      <vt:lpstr>Quick note (**TAKE THIS OUT FOR ACTUAL TALKS)</vt:lpstr>
      <vt:lpstr>Take-aways from pilot study</vt:lpstr>
      <vt:lpstr>Why does any of this matter?</vt:lpstr>
      <vt:lpstr>Range normalization for value neurons</vt:lpstr>
      <vt:lpstr>Risk aversion results from perceptual bias</vt:lpstr>
      <vt:lpstr>Under- and over-reaction in probabilistic inference</vt:lpstr>
      <vt:lpstr>Non-linear weighting of numbers in an average</vt:lpstr>
      <vt:lpstr>Choice variability in in value-based choice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</dc:creator>
  <cp:lastModifiedBy>Brenden Eum</cp:lastModifiedBy>
  <cp:revision>2</cp:revision>
  <dcterms:created xsi:type="dcterms:W3CDTF">2023-02-15T22:52:23Z</dcterms:created>
  <dcterms:modified xsi:type="dcterms:W3CDTF">2023-03-03T23:41:15Z</dcterms:modified>
</cp:coreProperties>
</file>